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65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13"/>
  </p:normalViewPr>
  <p:slideViewPr>
    <p:cSldViewPr snapToGrid="0" snapToObjects="1">
      <p:cViewPr varScale="1">
        <p:scale>
          <a:sx n="205" d="100"/>
          <a:sy n="205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85EB-468D-1344-8D1C-7E5156F9C00A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8896-3467-E44E-9271-3BDDB4E1B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48" y="889844"/>
            <a:ext cx="90041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Trish Auletta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EDU 7901 – Advanced Educational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esearch Design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St. John’s University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Prof. Autumn Cypr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és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Summer 2016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dirty="0">
                <a:latin typeface="Times New Roman"/>
                <a:cs typeface="Times New Roman"/>
              </a:rPr>
              <a:t/>
            </a:r>
            <a:br>
              <a:rPr lang="en-US" sz="2000" b="1" dirty="0">
                <a:latin typeface="Times New Roman"/>
                <a:cs typeface="Times New Roman"/>
              </a:rPr>
            </a:b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01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99" y="17505"/>
            <a:ext cx="893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RESEARCH QUESTION</a:t>
            </a:r>
            <a:endParaRPr lang="en-US" sz="2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323191"/>
            <a:ext cx="9068704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Where is the </a:t>
            </a:r>
            <a:r>
              <a:rPr lang="en-US" sz="4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“Special” 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in </a:t>
            </a:r>
          </a:p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Educational 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Leadership Preparation Programs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algn="ctr"/>
            <a:endParaRPr lang="en-US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SBL’s perceptions of the extent to which their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eadership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reparation program prepared them for special education specific laws, students, and issues. 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2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96" y="5099802"/>
            <a:ext cx="69117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is-IS" sz="20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despite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implication for school administrators to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trained in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special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education laws and policies, most school administrators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have received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little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, if any, training related to special education in their leadership preparation training (Cooner, Tochterman, &amp; Garrison-Wade, 2000). 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720" y="674196"/>
            <a:ext cx="566927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“Nationwide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the number of 6- to 21-year-old students classified as having autism rose 165 percent between the 2005-06 and 2014-15 school years, based on a count of nearly all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states.”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(Samuels, 2016)</a:t>
            </a:r>
            <a:endParaRPr lang="en-US" sz="20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96" y="2838993"/>
            <a:ext cx="8939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“As special education has become more complex, it has become increasingly evident that principals need to have  clear understanding of their rolls and responsibilities in this process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.” (DiPaola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&amp; Walther-Thomas, 2003)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99605" l="0" r="98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915"/>
            <a:ext cx="3474720" cy="2131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6" r="99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01" y="3598433"/>
            <a:ext cx="4593516" cy="3259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099" y="17505"/>
            <a:ext cx="893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LITERATURE REVIEW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6806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63758" y="917867"/>
            <a:ext cx="7694341" cy="4894145"/>
            <a:chOff x="563758" y="1071756"/>
            <a:chExt cx="7694341" cy="4894145"/>
          </a:xfrm>
        </p:grpSpPr>
        <p:pic>
          <p:nvPicPr>
            <p:cNvPr id="2" name="Picture 1" descr="Screen Shot 2016-07-31 at 8.35.2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408" y="2521570"/>
              <a:ext cx="6327299" cy="2095587"/>
            </a:xfrm>
            <a:prstGeom prst="rect">
              <a:avLst/>
            </a:prstGeom>
          </p:spPr>
        </p:pic>
        <p:sp>
          <p:nvSpPr>
            <p:cNvPr id="8" name="Bent Arrow 7"/>
            <p:cNvSpPr/>
            <p:nvPr/>
          </p:nvSpPr>
          <p:spPr>
            <a:xfrm>
              <a:off x="563759" y="1071756"/>
              <a:ext cx="7694340" cy="1963854"/>
            </a:xfrm>
            <a:prstGeom prst="bentArrow">
              <a:avLst>
                <a:gd name="adj1" fmla="val 35891"/>
                <a:gd name="adj2" fmla="val 41483"/>
                <a:gd name="adj3" fmla="val 36311"/>
                <a:gd name="adj4" fmla="val 4283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flipV="1">
              <a:off x="563758" y="4072366"/>
              <a:ext cx="7638584" cy="1893535"/>
            </a:xfrm>
            <a:prstGeom prst="bentArrow">
              <a:avLst>
                <a:gd name="adj1" fmla="val 35891"/>
                <a:gd name="adj2" fmla="val 41483"/>
                <a:gd name="adj3" fmla="val 36311"/>
                <a:gd name="adj4" fmla="val 4283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4830" y="4878293"/>
              <a:ext cx="7533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Reflective Openness </a:t>
              </a:r>
              <a:r>
                <a:rPr lang="en-US" b="1" dirty="0"/>
                <a:t>– Organization allow themselves to hear, understand, </a:t>
              </a:r>
              <a:endParaRPr lang="en-US" b="1" dirty="0" smtClean="0"/>
            </a:p>
            <a:p>
              <a:pPr algn="ctr"/>
              <a:r>
                <a:rPr lang="en-US" b="1" dirty="0"/>
                <a:t>a</a:t>
              </a:r>
              <a:r>
                <a:rPr lang="en-US" b="1" dirty="0" smtClean="0"/>
                <a:t>nd respond </a:t>
              </a:r>
              <a:r>
                <a:rPr lang="en-US" b="1" dirty="0"/>
                <a:t>to what system members are saying.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8391" y="1588067"/>
              <a:ext cx="675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Participatory Openness </a:t>
              </a:r>
              <a:r>
                <a:rPr lang="en-US" b="1" dirty="0"/>
                <a:t>– System Members have freedom to express need </a:t>
              </a:r>
              <a:r>
                <a:rPr lang="en-US" b="1" dirty="0" smtClean="0"/>
                <a:t>for </a:t>
              </a:r>
              <a:r>
                <a:rPr lang="en-US" b="1" dirty="0"/>
                <a:t>change 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1660" y="5812012"/>
            <a:ext cx="8431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1: Conceptual Framework based  upon Peter Senge’s Systems Thinking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099" y="17505"/>
            <a:ext cx="893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CONCEPTUAL FRAMEWORK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0011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99" y="17505"/>
            <a:ext cx="893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SAMPLE</a:t>
            </a:r>
            <a:endParaRPr lang="en-US" sz="2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7369" y="763793"/>
            <a:ext cx="84087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High School Principals and Assistant Principals from the </a:t>
            </a:r>
            <a:r>
              <a:rPr lang="en-US" sz="3200" b="1" dirty="0" smtClean="0"/>
              <a:t>100 largest public high schools </a:t>
            </a:r>
            <a:r>
              <a:rPr lang="en-US" sz="3200" dirty="0" smtClean="0"/>
              <a:t>in New York.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School Enrollmen</a:t>
            </a:r>
            <a:r>
              <a:rPr lang="en-US" sz="3200" b="1" dirty="0" smtClean="0"/>
              <a:t>t</a:t>
            </a:r>
            <a:r>
              <a:rPr lang="en-US" sz="3200" dirty="0" smtClean="0"/>
              <a:t>: 	</a:t>
            </a:r>
            <a:endParaRPr lang="en-US" sz="3200" dirty="0" smtClean="0"/>
          </a:p>
          <a:p>
            <a:r>
              <a:rPr lang="de-DE" dirty="0" smtClean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6-07-31 at 8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76" y="4771056"/>
            <a:ext cx="2260996" cy="1761248"/>
          </a:xfrm>
          <a:prstGeom prst="rect">
            <a:avLst/>
          </a:prstGeom>
        </p:spPr>
      </p:pic>
      <p:pic>
        <p:nvPicPr>
          <p:cNvPr id="7" name="Picture 6" descr="student-reading-book-shows-research_zJlKWMP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" y="102463"/>
            <a:ext cx="1982438" cy="165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ew-y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32" y="3670287"/>
            <a:ext cx="4409972" cy="359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1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99" y="17505"/>
            <a:ext cx="893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METHODOLOGY</a:t>
            </a:r>
            <a:endParaRPr lang="en-US" sz="2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29098" y="382478"/>
            <a:ext cx="8939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Survey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Quantitative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Pre-existing &amp; Adapted with permission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Non-experimental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51 questions: 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/>
              <a:t>Demographics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/>
              <a:t>Perceptions about special education concepts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b="1" dirty="0" smtClean="0"/>
              <a:t>Knowledge of special education laws, legislation, policies, &amp; Procedures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9024"/>
            <a:ext cx="9144000" cy="307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eadership_zyNcvLvO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70" y="17505"/>
            <a:ext cx="2891130" cy="192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88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299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Auletta</dc:creator>
  <cp:lastModifiedBy>Patricia Auletta</cp:lastModifiedBy>
  <cp:revision>32</cp:revision>
  <dcterms:created xsi:type="dcterms:W3CDTF">2016-07-30T01:57:16Z</dcterms:created>
  <dcterms:modified xsi:type="dcterms:W3CDTF">2016-08-01T01:46:59Z</dcterms:modified>
</cp:coreProperties>
</file>